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c0149e431a_3_51:notes"/>
          <p:cNvSpPr txBox="1">
            <a:spLocks noGrp="1"/>
          </p:cNvSpPr>
          <p:nvPr>
            <p:ph type="body" idx="1"/>
          </p:nvPr>
        </p:nvSpPr>
        <p:spPr>
          <a:xfrm>
            <a:off x="685787" y="4343386"/>
            <a:ext cx="5486382" cy="4114795"/>
          </a:xfrm>
          <a:prstGeom prst="rect">
            <a:avLst/>
          </a:prstGeom>
        </p:spPr>
        <p:txBody>
          <a:bodyPr spcFirstLastPara="1" wrap="square" lIns="81475" tIns="81475" rIns="81475" bIns="81475" anchor="t" anchorCtr="0">
            <a:noAutofit/>
          </a:bodyPr>
          <a:lstStyle/>
          <a:p>
            <a:pPr marL="0" lvl="0" indent="0" algn="l" rtl="0">
              <a:spcBef>
                <a:spcPts val="0"/>
              </a:spcBef>
              <a:spcAft>
                <a:spcPts val="0"/>
              </a:spcAft>
              <a:buNone/>
            </a:pPr>
            <a:endParaRPr/>
          </a:p>
        </p:txBody>
      </p:sp>
      <p:sp>
        <p:nvSpPr>
          <p:cNvPr id="56" name="Google Shape;56;gc0149e431a_3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be8da4bd33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be8da4bd33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be8da4bd33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be8da4bd33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be8da4bd33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be8da4bd33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c0149e431a_1_6:notes"/>
          <p:cNvSpPr txBox="1">
            <a:spLocks noGrp="1"/>
          </p:cNvSpPr>
          <p:nvPr>
            <p:ph type="body" idx="1"/>
          </p:nvPr>
        </p:nvSpPr>
        <p:spPr>
          <a:xfrm>
            <a:off x="685787" y="4343386"/>
            <a:ext cx="5486400" cy="4114800"/>
          </a:xfrm>
          <a:prstGeom prst="rect">
            <a:avLst/>
          </a:prstGeom>
        </p:spPr>
        <p:txBody>
          <a:bodyPr spcFirstLastPara="1" wrap="square" lIns="81475" tIns="81475" rIns="81475" bIns="81475" anchor="t" anchorCtr="0">
            <a:noAutofit/>
          </a:bodyPr>
          <a:lstStyle/>
          <a:p>
            <a:pPr marL="0" lvl="0" indent="0" algn="l" rtl="0">
              <a:spcBef>
                <a:spcPts val="0"/>
              </a:spcBef>
              <a:spcAft>
                <a:spcPts val="0"/>
              </a:spcAft>
              <a:buNone/>
            </a:pPr>
            <a:endParaRPr/>
          </a:p>
        </p:txBody>
      </p:sp>
      <p:sp>
        <p:nvSpPr>
          <p:cNvPr id="136" name="Google Shape;136;gc0149e431a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79ace40975_0_1:notes"/>
          <p:cNvSpPr txBox="1">
            <a:spLocks noGrp="1"/>
          </p:cNvSpPr>
          <p:nvPr>
            <p:ph type="body" idx="1"/>
          </p:nvPr>
        </p:nvSpPr>
        <p:spPr>
          <a:xfrm>
            <a:off x="685787" y="4343386"/>
            <a:ext cx="5486400" cy="4114800"/>
          </a:xfrm>
          <a:prstGeom prst="rect">
            <a:avLst/>
          </a:prstGeom>
        </p:spPr>
        <p:txBody>
          <a:bodyPr spcFirstLastPara="1" wrap="square" lIns="81475" tIns="81475" rIns="81475" bIns="81475" anchor="t" anchorCtr="0">
            <a:noAutofit/>
          </a:bodyPr>
          <a:lstStyle/>
          <a:p>
            <a:pPr marL="0" lvl="0" indent="0" algn="l" rtl="0">
              <a:spcBef>
                <a:spcPts val="0"/>
              </a:spcBef>
              <a:spcAft>
                <a:spcPts val="0"/>
              </a:spcAft>
              <a:buNone/>
            </a:pPr>
            <a:endParaRPr/>
          </a:p>
        </p:txBody>
      </p:sp>
      <p:sp>
        <p:nvSpPr>
          <p:cNvPr id="142" name="Google Shape;142;g79ace4097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be8da4bd3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be8da4bd3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be8da4bd33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be8da4bd33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be8da4bd3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be8da4bd3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be8da4bd33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be8da4bd33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be8da4bd33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be8da4bd33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599"/>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be8da4bd3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be8da4bd3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be8da4bd33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be8da4bd33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be8da4bd33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be8da4bd33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05200"/>
            <a:ext cx="8229300" cy="858600"/>
          </a:xfrm>
          <a:prstGeom prst="rect">
            <a:avLst/>
          </a:prstGeom>
          <a:noFill/>
          <a:ln>
            <a:noFill/>
          </a:ln>
        </p:spPr>
        <p:txBody>
          <a:bodyPr spcFirstLastPara="1" wrap="square" lIns="0" tIns="0" rIns="0" bIns="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457200" y="1203480"/>
            <a:ext cx="4015800" cy="2982900"/>
          </a:xfrm>
          <a:prstGeom prst="rect">
            <a:avLst/>
          </a:prstGeom>
          <a:noFill/>
          <a:ln>
            <a:noFill/>
          </a:ln>
        </p:spPr>
        <p:txBody>
          <a:bodyPr spcFirstLastPara="1" wrap="square" lIns="0" tIns="0" rIns="0" bIns="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200"/>
              </a:spcBef>
              <a:spcAft>
                <a:spcPts val="0"/>
              </a:spcAft>
              <a:buClr>
                <a:schemeClr val="dk1"/>
              </a:buClr>
              <a:buSzPts val="1800"/>
              <a:buChar char="○"/>
              <a:defRPr/>
            </a:lvl2pPr>
            <a:lvl3pPr marL="1371600" lvl="2" indent="-342900" algn="l" rtl="0">
              <a:lnSpc>
                <a:spcPct val="90000"/>
              </a:lnSpc>
              <a:spcBef>
                <a:spcPts val="1200"/>
              </a:spcBef>
              <a:spcAft>
                <a:spcPts val="0"/>
              </a:spcAft>
              <a:buClr>
                <a:schemeClr val="dk1"/>
              </a:buClr>
              <a:buSzPts val="1800"/>
              <a:buChar char="■"/>
              <a:defRPr/>
            </a:lvl3pPr>
            <a:lvl4pPr marL="1828800" lvl="3" indent="-342900" algn="l" rtl="0">
              <a:lnSpc>
                <a:spcPct val="90000"/>
              </a:lnSpc>
              <a:spcBef>
                <a:spcPts val="1200"/>
              </a:spcBef>
              <a:spcAft>
                <a:spcPts val="0"/>
              </a:spcAft>
              <a:buClr>
                <a:schemeClr val="dk1"/>
              </a:buClr>
              <a:buSzPts val="1800"/>
              <a:buChar char="●"/>
              <a:defRPr/>
            </a:lvl4pPr>
            <a:lvl5pPr marL="2286000" lvl="4" indent="-342900" algn="l" rtl="0">
              <a:lnSpc>
                <a:spcPct val="90000"/>
              </a:lnSpc>
              <a:spcBef>
                <a:spcPts val="1200"/>
              </a:spcBef>
              <a:spcAft>
                <a:spcPts val="0"/>
              </a:spcAft>
              <a:buClr>
                <a:schemeClr val="dk1"/>
              </a:buClr>
              <a:buSzPts val="1800"/>
              <a:buChar char="○"/>
              <a:defRPr/>
            </a:lvl5pPr>
            <a:lvl6pPr marL="2743200" lvl="5" indent="-342900" algn="l" rtl="0">
              <a:lnSpc>
                <a:spcPct val="90000"/>
              </a:lnSpc>
              <a:spcBef>
                <a:spcPts val="1200"/>
              </a:spcBef>
              <a:spcAft>
                <a:spcPts val="0"/>
              </a:spcAft>
              <a:buClr>
                <a:schemeClr val="dk1"/>
              </a:buClr>
              <a:buSzPts val="1800"/>
              <a:buChar char="■"/>
              <a:defRPr/>
            </a:lvl6pPr>
            <a:lvl7pPr marL="3200400" lvl="6" indent="-342900" algn="l" rtl="0">
              <a:lnSpc>
                <a:spcPct val="90000"/>
              </a:lnSpc>
              <a:spcBef>
                <a:spcPts val="1200"/>
              </a:spcBef>
              <a:spcAft>
                <a:spcPts val="0"/>
              </a:spcAft>
              <a:buClr>
                <a:schemeClr val="dk1"/>
              </a:buClr>
              <a:buSzPts val="1800"/>
              <a:buChar char="●"/>
              <a:defRPr/>
            </a:lvl7pPr>
            <a:lvl8pPr marL="3657600" lvl="7" indent="-342900" algn="l" rtl="0">
              <a:lnSpc>
                <a:spcPct val="90000"/>
              </a:lnSpc>
              <a:spcBef>
                <a:spcPts val="1200"/>
              </a:spcBef>
              <a:spcAft>
                <a:spcPts val="0"/>
              </a:spcAft>
              <a:buClr>
                <a:schemeClr val="dk1"/>
              </a:buClr>
              <a:buSzPts val="1800"/>
              <a:buChar char="○"/>
              <a:defRPr/>
            </a:lvl8pPr>
            <a:lvl9pPr marL="4114800" lvl="8" indent="-342900" algn="l" rtl="0">
              <a:lnSpc>
                <a:spcPct val="90000"/>
              </a:lnSpc>
              <a:spcBef>
                <a:spcPts val="1200"/>
              </a:spcBef>
              <a:spcAft>
                <a:spcPts val="1200"/>
              </a:spcAft>
              <a:buClr>
                <a:schemeClr val="dk1"/>
              </a:buClr>
              <a:buSzPts val="1800"/>
              <a:buChar char="■"/>
              <a:defRPr/>
            </a:lvl9pPr>
          </a:lstStyle>
          <a:p>
            <a:endParaRPr/>
          </a:p>
        </p:txBody>
      </p:sp>
      <p:sp>
        <p:nvSpPr>
          <p:cNvPr id="53" name="Google Shape;53;p13"/>
          <p:cNvSpPr txBox="1">
            <a:spLocks noGrp="1"/>
          </p:cNvSpPr>
          <p:nvPr>
            <p:ph type="body" idx="2"/>
          </p:nvPr>
        </p:nvSpPr>
        <p:spPr>
          <a:xfrm>
            <a:off x="4674240" y="1203480"/>
            <a:ext cx="4015800" cy="2982900"/>
          </a:xfrm>
          <a:prstGeom prst="rect">
            <a:avLst/>
          </a:prstGeom>
          <a:noFill/>
          <a:ln>
            <a:noFill/>
          </a:ln>
        </p:spPr>
        <p:txBody>
          <a:bodyPr spcFirstLastPara="1" wrap="square" lIns="0" tIns="0" rIns="0" bIns="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200"/>
              </a:spcBef>
              <a:spcAft>
                <a:spcPts val="0"/>
              </a:spcAft>
              <a:buClr>
                <a:schemeClr val="dk1"/>
              </a:buClr>
              <a:buSzPts val="1800"/>
              <a:buChar char="○"/>
              <a:defRPr/>
            </a:lvl2pPr>
            <a:lvl3pPr marL="1371600" lvl="2" indent="-342900" algn="l" rtl="0">
              <a:lnSpc>
                <a:spcPct val="90000"/>
              </a:lnSpc>
              <a:spcBef>
                <a:spcPts val="1200"/>
              </a:spcBef>
              <a:spcAft>
                <a:spcPts val="0"/>
              </a:spcAft>
              <a:buClr>
                <a:schemeClr val="dk1"/>
              </a:buClr>
              <a:buSzPts val="1800"/>
              <a:buChar char="■"/>
              <a:defRPr/>
            </a:lvl3pPr>
            <a:lvl4pPr marL="1828800" lvl="3" indent="-342900" algn="l" rtl="0">
              <a:lnSpc>
                <a:spcPct val="90000"/>
              </a:lnSpc>
              <a:spcBef>
                <a:spcPts val="1200"/>
              </a:spcBef>
              <a:spcAft>
                <a:spcPts val="0"/>
              </a:spcAft>
              <a:buClr>
                <a:schemeClr val="dk1"/>
              </a:buClr>
              <a:buSzPts val="1800"/>
              <a:buChar char="●"/>
              <a:defRPr/>
            </a:lvl4pPr>
            <a:lvl5pPr marL="2286000" lvl="4" indent="-342900" algn="l" rtl="0">
              <a:lnSpc>
                <a:spcPct val="90000"/>
              </a:lnSpc>
              <a:spcBef>
                <a:spcPts val="1200"/>
              </a:spcBef>
              <a:spcAft>
                <a:spcPts val="0"/>
              </a:spcAft>
              <a:buClr>
                <a:schemeClr val="dk1"/>
              </a:buClr>
              <a:buSzPts val="1800"/>
              <a:buChar char="○"/>
              <a:defRPr/>
            </a:lvl5pPr>
            <a:lvl6pPr marL="2743200" lvl="5" indent="-342900" algn="l" rtl="0">
              <a:lnSpc>
                <a:spcPct val="90000"/>
              </a:lnSpc>
              <a:spcBef>
                <a:spcPts val="1200"/>
              </a:spcBef>
              <a:spcAft>
                <a:spcPts val="0"/>
              </a:spcAft>
              <a:buClr>
                <a:schemeClr val="dk1"/>
              </a:buClr>
              <a:buSzPts val="1800"/>
              <a:buChar char="■"/>
              <a:defRPr/>
            </a:lvl6pPr>
            <a:lvl7pPr marL="3200400" lvl="6" indent="-342900" algn="l" rtl="0">
              <a:lnSpc>
                <a:spcPct val="90000"/>
              </a:lnSpc>
              <a:spcBef>
                <a:spcPts val="1200"/>
              </a:spcBef>
              <a:spcAft>
                <a:spcPts val="0"/>
              </a:spcAft>
              <a:buClr>
                <a:schemeClr val="dk1"/>
              </a:buClr>
              <a:buSzPts val="1800"/>
              <a:buChar char="●"/>
              <a:defRPr/>
            </a:lvl7pPr>
            <a:lvl8pPr marL="3657600" lvl="7" indent="-342900" algn="l" rtl="0">
              <a:lnSpc>
                <a:spcPct val="90000"/>
              </a:lnSpc>
              <a:spcBef>
                <a:spcPts val="1200"/>
              </a:spcBef>
              <a:spcAft>
                <a:spcPts val="0"/>
              </a:spcAft>
              <a:buClr>
                <a:schemeClr val="dk1"/>
              </a:buClr>
              <a:buSzPts val="1800"/>
              <a:buChar char="○"/>
              <a:defRPr/>
            </a:lvl8pPr>
            <a:lvl9pPr marL="4114800" lvl="8" indent="-342900" algn="l" rtl="0">
              <a:lnSpc>
                <a:spcPct val="90000"/>
              </a:lnSpc>
              <a:spcBef>
                <a:spcPts val="1200"/>
              </a:spcBef>
              <a:spcAft>
                <a:spcPts val="120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4"/>
          <p:cNvSpPr/>
          <p:nvPr/>
        </p:nvSpPr>
        <p:spPr>
          <a:xfrm>
            <a:off x="311760" y="230400"/>
            <a:ext cx="8519400" cy="2051640"/>
          </a:xfrm>
          <a:prstGeom prst="rect">
            <a:avLst/>
          </a:prstGeom>
          <a:noFill/>
          <a:ln>
            <a:noFill/>
          </a:ln>
        </p:spPr>
        <p:txBody>
          <a:bodyPr spcFirstLastPara="1" wrap="square" lIns="90000" tIns="91425" rIns="90000" bIns="91425" anchor="b" anchorCtr="0">
            <a:noAutofit/>
          </a:bodyPr>
          <a:lstStyle/>
          <a:p>
            <a:pPr marL="0" marR="0" lvl="0" indent="0" algn="ctr" rtl="0">
              <a:lnSpc>
                <a:spcPct val="100000"/>
              </a:lnSpc>
              <a:spcBef>
                <a:spcPts val="0"/>
              </a:spcBef>
              <a:spcAft>
                <a:spcPts val="0"/>
              </a:spcAft>
              <a:buNone/>
            </a:pPr>
            <a:r>
              <a:rPr lang="en" sz="5200" b="0" i="0" u="none" strike="noStrike" cap="none">
                <a:solidFill>
                  <a:srgbClr val="000000"/>
                </a:solidFill>
                <a:latin typeface="Arial"/>
                <a:ea typeface="Arial"/>
                <a:cs typeface="Arial"/>
                <a:sym typeface="Arial"/>
              </a:rPr>
              <a:t>CS 6476 Project 3</a:t>
            </a:r>
            <a:endParaRPr sz="5200" b="0" i="0" u="none" strike="noStrike" cap="none">
              <a:solidFill>
                <a:schemeClr val="dk1"/>
              </a:solidFill>
              <a:latin typeface="Arial"/>
              <a:ea typeface="Arial"/>
              <a:cs typeface="Arial"/>
              <a:sym typeface="Arial"/>
            </a:endParaRPr>
          </a:p>
        </p:txBody>
      </p:sp>
      <p:sp>
        <p:nvSpPr>
          <p:cNvPr id="59" name="Google Shape;59;p14"/>
          <p:cNvSpPr/>
          <p:nvPr/>
        </p:nvSpPr>
        <p:spPr>
          <a:xfrm>
            <a:off x="311760" y="2320200"/>
            <a:ext cx="8519400" cy="1796400"/>
          </a:xfrm>
          <a:prstGeom prst="rect">
            <a:avLst/>
          </a:prstGeom>
          <a:noFill/>
          <a:ln>
            <a:noFill/>
          </a:ln>
        </p:spPr>
        <p:txBody>
          <a:bodyPr spcFirstLastPara="1" wrap="square" lIns="90000" tIns="91425" rIns="90000" bIns="91425" anchor="t" anchorCtr="0">
            <a:noAutofit/>
          </a:bodyPr>
          <a:lstStyle/>
          <a:p>
            <a:pPr marL="0" marR="0" lvl="0" indent="0" algn="ctr" rtl="0">
              <a:lnSpc>
                <a:spcPct val="100000"/>
              </a:lnSpc>
              <a:spcBef>
                <a:spcPts val="0"/>
              </a:spcBef>
              <a:spcAft>
                <a:spcPts val="0"/>
              </a:spcAft>
              <a:buNone/>
            </a:pPr>
            <a:r>
              <a:rPr lang="en" sz="2800" dirty="0">
                <a:solidFill>
                  <a:srgbClr val="595959"/>
                </a:solidFill>
              </a:rPr>
              <a:t>[Chengde Xu]</a:t>
            </a:r>
            <a:endParaRPr sz="28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None/>
            </a:pPr>
            <a:r>
              <a:rPr lang="en" sz="2800" dirty="0">
                <a:solidFill>
                  <a:srgbClr val="595959"/>
                </a:solidFill>
              </a:rPr>
              <a:t>[</a:t>
            </a:r>
            <a:r>
              <a:rPr lang="en" sz="2800" b="0" i="0" u="none" strike="noStrike" cap="none" dirty="0">
                <a:solidFill>
                  <a:srgbClr val="595959"/>
                </a:solidFill>
                <a:latin typeface="Arial"/>
                <a:ea typeface="Arial"/>
                <a:cs typeface="Arial"/>
                <a:sym typeface="Arial"/>
              </a:rPr>
              <a:t>cxu368@gatech.edu</a:t>
            </a:r>
            <a:r>
              <a:rPr lang="en" sz="2800" dirty="0">
                <a:solidFill>
                  <a:srgbClr val="595959"/>
                </a:solidFill>
              </a:rPr>
              <a:t>]</a:t>
            </a:r>
            <a:endParaRPr sz="2800" dirty="0">
              <a:solidFill>
                <a:srgbClr val="595959"/>
              </a:solidFill>
            </a:endParaRPr>
          </a:p>
          <a:p>
            <a:pPr marL="0" marR="0" lvl="0" indent="0" algn="ctr" rtl="0">
              <a:lnSpc>
                <a:spcPct val="100000"/>
              </a:lnSpc>
              <a:spcBef>
                <a:spcPts val="0"/>
              </a:spcBef>
              <a:spcAft>
                <a:spcPts val="0"/>
              </a:spcAft>
              <a:buNone/>
            </a:pPr>
            <a:r>
              <a:rPr lang="en" sz="2800" dirty="0">
                <a:solidFill>
                  <a:srgbClr val="595959"/>
                </a:solidFill>
              </a:rPr>
              <a:t>[cxu368]</a:t>
            </a:r>
            <a:endParaRPr sz="2800" dirty="0">
              <a:solidFill>
                <a:srgbClr val="595959"/>
              </a:solidFill>
            </a:endParaRPr>
          </a:p>
          <a:p>
            <a:pPr marL="0" marR="0" lvl="0" indent="0" algn="ctr" rtl="0">
              <a:lnSpc>
                <a:spcPct val="100000"/>
              </a:lnSpc>
              <a:spcBef>
                <a:spcPts val="0"/>
              </a:spcBef>
              <a:spcAft>
                <a:spcPts val="0"/>
              </a:spcAft>
              <a:buNone/>
            </a:pPr>
            <a:r>
              <a:rPr lang="en" sz="2800">
                <a:solidFill>
                  <a:srgbClr val="595959"/>
                </a:solidFill>
              </a:rPr>
              <a:t>[</a:t>
            </a:r>
            <a:r>
              <a:rPr lang="en" sz="2800" b="0" i="0" u="none" strike="noStrike" cap="none">
                <a:solidFill>
                  <a:srgbClr val="595959"/>
                </a:solidFill>
                <a:latin typeface="Arial"/>
                <a:ea typeface="Arial"/>
                <a:cs typeface="Arial"/>
                <a:sym typeface="Arial"/>
              </a:rPr>
              <a:t>903609051]</a:t>
            </a:r>
            <a:endParaRPr sz="2800" b="0" i="0" u="none" strike="noStrike" cap="none" dirty="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3: RANSAC</a:t>
            </a:r>
            <a:endParaRPr/>
          </a:p>
        </p:txBody>
      </p:sp>
      <p:sp>
        <p:nvSpPr>
          <p:cNvPr id="118" name="Google Shape;118;p23"/>
          <p:cNvSpPr txBox="1">
            <a:spLocks noGrp="1"/>
          </p:cNvSpPr>
          <p:nvPr>
            <p:ph type="body" idx="1"/>
          </p:nvPr>
        </p:nvSpPr>
        <p:spPr>
          <a:xfrm>
            <a:off x="311700" y="1152474"/>
            <a:ext cx="3999900" cy="3872749"/>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dirty="0"/>
              <a:t>[How many RANSAC iterations would we need to find the fundamental matrix with 99.9% certainty from your Mt. Rushmore and Notre Dame SIFT results assuming that they had a 90% point correspondence accuracy?]</a:t>
            </a:r>
            <a:endParaRPr dirty="0"/>
          </a:p>
          <a:p>
            <a:pPr marL="0" lvl="0" indent="0" algn="l" rtl="0">
              <a:spcBef>
                <a:spcPts val="1200"/>
              </a:spcBef>
              <a:spcAft>
                <a:spcPts val="0"/>
              </a:spcAft>
              <a:buNone/>
            </a:pPr>
            <a:r>
              <a:rPr lang="en-US" dirty="0"/>
              <a:t>13 iterations</a:t>
            </a:r>
            <a:endParaRPr dirty="0"/>
          </a:p>
          <a:p>
            <a:pPr marL="0" lvl="0" indent="0" algn="l" rtl="0">
              <a:spcBef>
                <a:spcPts val="1200"/>
              </a:spcBef>
              <a:spcAft>
                <a:spcPts val="1200"/>
              </a:spcAft>
              <a:buNone/>
            </a:pPr>
            <a:r>
              <a:rPr lang="en" dirty="0"/>
              <a:t>[One might imagine that if we had more than 9 point correspondences, it would be better to use more of them to solve for the fundamental matrix. Investigate this by finding the # of RANSAC iterations you would need to run with 18 points.]</a:t>
            </a:r>
          </a:p>
          <a:p>
            <a:pPr marL="0" lvl="0" indent="0" algn="l" rtl="0">
              <a:spcBef>
                <a:spcPts val="1200"/>
              </a:spcBef>
              <a:spcAft>
                <a:spcPts val="1200"/>
              </a:spcAft>
              <a:buNone/>
            </a:pPr>
            <a:r>
              <a:rPr lang="en-US" dirty="0"/>
              <a:t>43 iteration would be needed</a:t>
            </a:r>
            <a:endParaRPr dirty="0"/>
          </a:p>
        </p:txBody>
      </p:sp>
      <p:sp>
        <p:nvSpPr>
          <p:cNvPr id="119" name="Google Shape;119;p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dirty="0"/>
              <a:t>[If our dataset had a lower point correspondence accuracy, say 70%, what is the minimum # of iterations needed to find the fundamental matrix with 99.9% certainty?]</a:t>
            </a:r>
          </a:p>
          <a:p>
            <a:pPr marL="0" lvl="0" indent="0" algn="l" rtl="0">
              <a:spcBef>
                <a:spcPts val="0"/>
              </a:spcBef>
              <a:spcAft>
                <a:spcPts val="1200"/>
              </a:spcAft>
              <a:buNone/>
            </a:pPr>
            <a:r>
              <a:rPr lang="en" dirty="0"/>
              <a:t>117 iterations</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4: Performance comparison</a:t>
            </a:r>
            <a:endParaRPr/>
          </a:p>
        </p:txBody>
      </p:sp>
      <p:sp>
        <p:nvSpPr>
          <p:cNvPr id="125" name="Google Shape;125;p2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[insert visualization of epipolar lines on the Argoverse image pair using the linear method]</a:t>
            </a:r>
            <a:endParaRPr/>
          </a:p>
        </p:txBody>
      </p:sp>
      <p:sp>
        <p:nvSpPr>
          <p:cNvPr id="126" name="Google Shape;126;p2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[insert visualization of epipolar lines on the Argoverse image pair using RANSAC]</a:t>
            </a:r>
            <a:endParaRPr/>
          </a:p>
        </p:txBody>
      </p:sp>
      <p:pic>
        <p:nvPicPr>
          <p:cNvPr id="3" name="图片 2" descr="图形用户界面&#10;&#10;描述已自动生成">
            <a:extLst>
              <a:ext uri="{FF2B5EF4-FFF2-40B4-BE49-F238E27FC236}">
                <a16:creationId xmlns:a16="http://schemas.microsoft.com/office/drawing/2014/main" id="{2FBBBE7E-A67B-1F41-B0B2-C45987607E77}"/>
              </a:ext>
            </a:extLst>
          </p:cNvPr>
          <p:cNvPicPr>
            <a:picLocks noChangeAspect="1"/>
          </p:cNvPicPr>
          <p:nvPr/>
        </p:nvPicPr>
        <p:blipFill>
          <a:blip r:embed="rId3"/>
          <a:stretch>
            <a:fillRect/>
          </a:stretch>
        </p:blipFill>
        <p:spPr>
          <a:xfrm>
            <a:off x="311700" y="2436577"/>
            <a:ext cx="4260300" cy="1331017"/>
          </a:xfrm>
          <a:prstGeom prst="rect">
            <a:avLst/>
          </a:prstGeom>
        </p:spPr>
      </p:pic>
      <p:pic>
        <p:nvPicPr>
          <p:cNvPr id="4" name="图片 3" descr="电脑萤幕画面&#10;&#10;描述已自动生成">
            <a:extLst>
              <a:ext uri="{FF2B5EF4-FFF2-40B4-BE49-F238E27FC236}">
                <a16:creationId xmlns:a16="http://schemas.microsoft.com/office/drawing/2014/main" id="{5730CF6A-9625-1240-B1FC-9F686F355B91}"/>
              </a:ext>
            </a:extLst>
          </p:cNvPr>
          <p:cNvPicPr>
            <a:picLocks noChangeAspect="1"/>
          </p:cNvPicPr>
          <p:nvPr/>
        </p:nvPicPr>
        <p:blipFill>
          <a:blip r:embed="rId4"/>
          <a:stretch>
            <a:fillRect/>
          </a:stretch>
        </p:blipFill>
        <p:spPr>
          <a:xfrm>
            <a:off x="4572000" y="2436577"/>
            <a:ext cx="4444779" cy="137674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4: Performance comparison</a:t>
            </a:r>
            <a:endParaRPr/>
          </a:p>
        </p:txBody>
      </p:sp>
      <p:sp>
        <p:nvSpPr>
          <p:cNvPr id="132" name="Google Shape;132;p2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[Describe the different performance of the two methods.]</a:t>
            </a:r>
          </a:p>
          <a:p>
            <a:pPr marL="0" lvl="0" indent="0" algn="l" rtl="0">
              <a:spcBef>
                <a:spcPts val="0"/>
              </a:spcBef>
              <a:spcAft>
                <a:spcPts val="0"/>
              </a:spcAft>
              <a:buNone/>
            </a:pPr>
            <a:r>
              <a:rPr lang="en" dirty="0"/>
              <a:t>Without RANSAC, the </a:t>
            </a:r>
            <a:r>
              <a:rPr lang="en" dirty="0" err="1"/>
              <a:t>epipole</a:t>
            </a:r>
            <a:r>
              <a:rPr lang="en" dirty="0"/>
              <a:t> falls out the the left image, and the positions of the </a:t>
            </a:r>
            <a:r>
              <a:rPr lang="en" dirty="0" err="1"/>
              <a:t>epipole</a:t>
            </a:r>
            <a:r>
              <a:rPr lang="en" dirty="0"/>
              <a:t> differ between two pair of images.</a:t>
            </a:r>
            <a:endParaRPr dirty="0"/>
          </a:p>
          <a:p>
            <a:pPr marL="0" lvl="0" indent="0" algn="l" rtl="0">
              <a:spcBef>
                <a:spcPts val="1200"/>
              </a:spcBef>
              <a:spcAft>
                <a:spcPts val="0"/>
              </a:spcAft>
              <a:buNone/>
            </a:pPr>
            <a:r>
              <a:rPr lang="en" dirty="0"/>
              <a:t>[Why do these differences appear?]</a:t>
            </a:r>
            <a:endParaRPr dirty="0"/>
          </a:p>
          <a:p>
            <a:pPr marL="0" lvl="0" indent="0" algn="l" rtl="0">
              <a:spcBef>
                <a:spcPts val="1200"/>
              </a:spcBef>
              <a:spcAft>
                <a:spcPts val="1200"/>
              </a:spcAft>
              <a:buNone/>
            </a:pPr>
            <a:r>
              <a:rPr lang="en-US" dirty="0"/>
              <a:t>Without RANSAC, the fundamental matrix try to fit all the matching point, so the position of the </a:t>
            </a:r>
            <a:r>
              <a:rPr lang="en-US" dirty="0" err="1"/>
              <a:t>epipole</a:t>
            </a:r>
            <a:r>
              <a:rPr lang="en-US" dirty="0"/>
              <a:t> is highly influenced by the outliers (mismatched points).</a:t>
            </a:r>
            <a:endParaRPr dirty="0"/>
          </a:p>
        </p:txBody>
      </p:sp>
      <p:sp>
        <p:nvSpPr>
          <p:cNvPr id="133" name="Google Shape;133;p2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dirty="0"/>
              <a:t>[Which one should be more robust in real applications? Why?]</a:t>
            </a:r>
          </a:p>
          <a:p>
            <a:pPr marL="0" lvl="0" indent="0" algn="l" rtl="0">
              <a:spcBef>
                <a:spcPts val="0"/>
              </a:spcBef>
              <a:spcAft>
                <a:spcPts val="1200"/>
              </a:spcAft>
              <a:buNone/>
            </a:pPr>
            <a:r>
              <a:rPr lang="en" dirty="0"/>
              <a:t>With RANSAC estimation would be more robust, because in real application, mismatched points would be very common. If those points influence the position of the </a:t>
            </a:r>
            <a:r>
              <a:rPr lang="en" dirty="0" err="1"/>
              <a:t>epipole</a:t>
            </a:r>
            <a:r>
              <a:rPr lang="en" dirty="0"/>
              <a:t>, we would get the wrong position.</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p:nvPr/>
        </p:nvSpPr>
        <p:spPr>
          <a:xfrm>
            <a:off x="311760" y="444960"/>
            <a:ext cx="8519400" cy="5718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sz="2800">
                <a:solidFill>
                  <a:schemeClr val="dk1"/>
                </a:solidFill>
              </a:rPr>
              <a:t>Part 5: Visual odometry</a:t>
            </a:r>
            <a:endParaRPr sz="2800">
              <a:solidFill>
                <a:schemeClr val="dk1"/>
              </a:solidFill>
            </a:endParaRPr>
          </a:p>
          <a:p>
            <a:pPr marL="0" marR="0" lvl="0" indent="0" algn="l" rtl="0">
              <a:lnSpc>
                <a:spcPct val="100000"/>
              </a:lnSpc>
              <a:spcBef>
                <a:spcPts val="0"/>
              </a:spcBef>
              <a:spcAft>
                <a:spcPts val="0"/>
              </a:spcAft>
              <a:buNone/>
            </a:pPr>
            <a:endParaRPr sz="2800"/>
          </a:p>
        </p:txBody>
      </p:sp>
      <p:sp>
        <p:nvSpPr>
          <p:cNvPr id="139" name="Google Shape;139;p26"/>
          <p:cNvSpPr/>
          <p:nvPr/>
        </p:nvSpPr>
        <p:spPr>
          <a:xfrm>
            <a:off x="311760" y="1152360"/>
            <a:ext cx="8519400" cy="3415200"/>
          </a:xfrm>
          <a:prstGeom prst="rect">
            <a:avLst/>
          </a:prstGeom>
          <a:noFill/>
          <a:ln>
            <a:noFill/>
          </a:ln>
        </p:spPr>
        <p:txBody>
          <a:bodyPr spcFirstLastPara="1" wrap="square" lIns="90000" tIns="91425" rIns="90000" bIns="91425" anchor="t" anchorCtr="0">
            <a:noAutofit/>
          </a:bodyPr>
          <a:lstStyle/>
          <a:p>
            <a:pPr marL="0" marR="0" lvl="0" indent="0" algn="l" rtl="0">
              <a:lnSpc>
                <a:spcPct val="115000"/>
              </a:lnSpc>
              <a:spcBef>
                <a:spcPts val="0"/>
              </a:spcBef>
              <a:spcAft>
                <a:spcPts val="0"/>
              </a:spcAft>
              <a:buNone/>
            </a:pPr>
            <a:r>
              <a:rPr lang="en" dirty="0">
                <a:solidFill>
                  <a:schemeClr val="dk2"/>
                </a:solidFill>
              </a:rPr>
              <a:t>[How can we use our code from part 2 and part 3 to determine the “ego-motion” of a camera attached to a robot (i.e., motion of the robot)?]</a:t>
            </a:r>
            <a:endParaRPr dirty="0">
              <a:solidFill>
                <a:schemeClr val="dk2"/>
              </a:solidFill>
            </a:endParaRPr>
          </a:p>
          <a:p>
            <a:pPr marL="0" marR="0" lvl="0" indent="0" algn="l" rtl="0">
              <a:lnSpc>
                <a:spcPct val="115000"/>
              </a:lnSpc>
              <a:spcBef>
                <a:spcPts val="1200"/>
              </a:spcBef>
              <a:spcAft>
                <a:spcPts val="0"/>
              </a:spcAft>
              <a:buNone/>
            </a:pPr>
            <a:r>
              <a:rPr lang="en-US" dirty="0">
                <a:solidFill>
                  <a:schemeClr val="dk2"/>
                </a:solidFill>
              </a:rPr>
              <a:t>With code from part 2 and part 3, we can calculate the relative position of the camera center to certain objects. Between two frames, suppose we keep the objects still, we can get two different position of camera center, which represents the motion of the camera.</a:t>
            </a:r>
            <a:endParaRPr dirty="0">
              <a:solidFill>
                <a:schemeClr val="dk2"/>
              </a:solidFill>
            </a:endParaRPr>
          </a:p>
          <a:p>
            <a:pPr marL="0" marR="0" lvl="0" indent="0" algn="l" rtl="0">
              <a:lnSpc>
                <a:spcPct val="115000"/>
              </a:lnSpc>
              <a:spcBef>
                <a:spcPts val="1200"/>
              </a:spcBef>
              <a:spcAft>
                <a:spcPts val="0"/>
              </a:spcAft>
              <a:buNone/>
            </a:pPr>
            <a:r>
              <a:rPr lang="en" dirty="0">
                <a:solidFill>
                  <a:schemeClr val="dk2"/>
                </a:solidFill>
              </a:rPr>
              <a:t>[In addition to the fundamental matrix, what additional camera information is required to recover the ego-motion?]</a:t>
            </a:r>
            <a:endParaRPr dirty="0">
              <a:solidFill>
                <a:schemeClr val="dk2"/>
              </a:solidFill>
            </a:endParaRPr>
          </a:p>
          <a:p>
            <a:pPr marL="0" marR="0" lvl="0" indent="0" algn="l" rtl="0">
              <a:lnSpc>
                <a:spcPct val="115000"/>
              </a:lnSpc>
              <a:spcBef>
                <a:spcPts val="1200"/>
              </a:spcBef>
              <a:spcAft>
                <a:spcPts val="0"/>
              </a:spcAft>
              <a:buNone/>
            </a:pPr>
            <a:r>
              <a:rPr lang="en-US" dirty="0">
                <a:solidFill>
                  <a:schemeClr val="dk2"/>
                </a:solidFill>
              </a:rPr>
              <a:t>The intrinsic parameters is required.</a:t>
            </a:r>
            <a:endParaRPr dirty="0">
              <a:solidFill>
                <a:schemeClr val="dk2"/>
              </a:solidFill>
            </a:endParaRPr>
          </a:p>
          <a:p>
            <a:pPr marL="0" marR="0" lvl="0" indent="0" algn="l" rtl="0">
              <a:lnSpc>
                <a:spcPct val="115000"/>
              </a:lnSpc>
              <a:spcBef>
                <a:spcPts val="1200"/>
              </a:spcBef>
              <a:spcAft>
                <a:spcPts val="0"/>
              </a:spcAft>
              <a:buNone/>
            </a:pPr>
            <a:endParaRPr dirty="0">
              <a:solidFill>
                <a:schemeClr val="dk2"/>
              </a:solidFill>
            </a:endParaRPr>
          </a:p>
          <a:p>
            <a:pPr marL="0" marR="0" lvl="0" indent="0" algn="l" rtl="0">
              <a:lnSpc>
                <a:spcPct val="115000"/>
              </a:lnSpc>
              <a:spcBef>
                <a:spcPts val="1200"/>
              </a:spcBef>
              <a:spcAft>
                <a:spcPts val="0"/>
              </a:spcAft>
              <a:buNone/>
            </a:pPr>
            <a:endParaRPr dirty="0">
              <a:solidFill>
                <a:schemeClr val="dk2"/>
              </a:solidFill>
            </a:endParaRPr>
          </a:p>
          <a:p>
            <a:pPr marL="0" marR="0" lvl="0" indent="0" algn="l" rtl="0">
              <a:lnSpc>
                <a:spcPct val="115000"/>
              </a:lnSpc>
              <a:spcBef>
                <a:spcPts val="1200"/>
              </a:spcBef>
              <a:spcAft>
                <a:spcPts val="1200"/>
              </a:spcAft>
              <a:buNone/>
            </a:pPr>
            <a:endParaRPr dirty="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p:nvPr/>
        </p:nvSpPr>
        <p:spPr>
          <a:xfrm>
            <a:off x="311760" y="444960"/>
            <a:ext cx="8519400" cy="5718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sz="2800">
                <a:solidFill>
                  <a:schemeClr val="dk1"/>
                </a:solidFill>
              </a:rPr>
              <a:t>Part 5: Visual odometry</a:t>
            </a:r>
            <a:endParaRPr sz="2800">
              <a:solidFill>
                <a:schemeClr val="dk1"/>
              </a:solidFill>
            </a:endParaRPr>
          </a:p>
          <a:p>
            <a:pPr marL="0" marR="0" lvl="0" indent="0" algn="l" rtl="0">
              <a:lnSpc>
                <a:spcPct val="100000"/>
              </a:lnSpc>
              <a:spcBef>
                <a:spcPts val="0"/>
              </a:spcBef>
              <a:spcAft>
                <a:spcPts val="0"/>
              </a:spcAft>
              <a:buNone/>
            </a:pPr>
            <a:endParaRPr sz="2800"/>
          </a:p>
        </p:txBody>
      </p:sp>
      <p:sp>
        <p:nvSpPr>
          <p:cNvPr id="145" name="Google Shape;145;p27"/>
          <p:cNvSpPr/>
          <p:nvPr/>
        </p:nvSpPr>
        <p:spPr>
          <a:xfrm>
            <a:off x="311760" y="1152360"/>
            <a:ext cx="8519400" cy="3415200"/>
          </a:xfrm>
          <a:prstGeom prst="rect">
            <a:avLst/>
          </a:prstGeom>
          <a:noFill/>
          <a:ln>
            <a:noFill/>
          </a:ln>
        </p:spPr>
        <p:txBody>
          <a:bodyPr spcFirstLastPara="1" wrap="square" lIns="90000" tIns="91425" rIns="90000" bIns="91425" anchor="t" anchorCtr="0">
            <a:noAutofit/>
          </a:bodyPr>
          <a:lstStyle/>
          <a:p>
            <a:pPr marL="0" marR="0" lvl="0" indent="0" algn="l" rtl="0">
              <a:lnSpc>
                <a:spcPct val="115000"/>
              </a:lnSpc>
              <a:spcBef>
                <a:spcPts val="0"/>
              </a:spcBef>
              <a:spcAft>
                <a:spcPts val="0"/>
              </a:spcAft>
              <a:buNone/>
            </a:pPr>
            <a:r>
              <a:rPr lang="en">
                <a:solidFill>
                  <a:schemeClr val="dk2"/>
                </a:solidFill>
              </a:rPr>
              <a:t>[Attach a plot of the camera’s trajectory through time]</a:t>
            </a:r>
            <a:endParaRPr>
              <a:solidFill>
                <a:schemeClr val="dk2"/>
              </a:solidFill>
            </a:endParaRPr>
          </a:p>
          <a:p>
            <a:pPr marL="0" marR="0" lvl="0" indent="0" algn="l" rtl="0">
              <a:lnSpc>
                <a:spcPct val="115000"/>
              </a:lnSpc>
              <a:spcBef>
                <a:spcPts val="1200"/>
              </a:spcBef>
              <a:spcAft>
                <a:spcPts val="0"/>
              </a:spcAft>
              <a:buNone/>
            </a:pPr>
            <a:endParaRPr>
              <a:solidFill>
                <a:schemeClr val="dk2"/>
              </a:solidFill>
            </a:endParaRPr>
          </a:p>
          <a:p>
            <a:pPr marL="0" marR="0" lvl="0" indent="0" algn="l" rtl="0">
              <a:lnSpc>
                <a:spcPct val="115000"/>
              </a:lnSpc>
              <a:spcBef>
                <a:spcPts val="1200"/>
              </a:spcBef>
              <a:spcAft>
                <a:spcPts val="0"/>
              </a:spcAft>
              <a:buNone/>
            </a:pPr>
            <a:endParaRPr>
              <a:solidFill>
                <a:schemeClr val="dk2"/>
              </a:solidFill>
            </a:endParaRPr>
          </a:p>
          <a:p>
            <a:pPr marL="0" marR="0" lvl="0" indent="0" algn="l" rtl="0">
              <a:lnSpc>
                <a:spcPct val="115000"/>
              </a:lnSpc>
              <a:spcBef>
                <a:spcPts val="1200"/>
              </a:spcBef>
              <a:spcAft>
                <a:spcPts val="0"/>
              </a:spcAft>
              <a:buNone/>
            </a:pPr>
            <a:endParaRPr>
              <a:solidFill>
                <a:schemeClr val="dk2"/>
              </a:solidFill>
            </a:endParaRPr>
          </a:p>
          <a:p>
            <a:pPr marL="0" marR="0" lvl="0" indent="0" algn="l" rtl="0">
              <a:lnSpc>
                <a:spcPct val="115000"/>
              </a:lnSpc>
              <a:spcBef>
                <a:spcPts val="1200"/>
              </a:spcBef>
              <a:spcAft>
                <a:spcPts val="1200"/>
              </a:spcAft>
              <a:buNone/>
            </a:pPr>
            <a:endParaRPr>
              <a:solidFill>
                <a:schemeClr val="dk2"/>
              </a:solidFill>
            </a:endParaRPr>
          </a:p>
        </p:txBody>
      </p:sp>
      <p:pic>
        <p:nvPicPr>
          <p:cNvPr id="3" name="图片 2" descr="图表&#10;&#10;描述已自动生成">
            <a:extLst>
              <a:ext uri="{FF2B5EF4-FFF2-40B4-BE49-F238E27FC236}">
                <a16:creationId xmlns:a16="http://schemas.microsoft.com/office/drawing/2014/main" id="{F2F554C5-F1F0-9940-8281-EEECE25C9737}"/>
              </a:ext>
            </a:extLst>
          </p:cNvPr>
          <p:cNvPicPr>
            <a:picLocks noChangeAspect="1"/>
          </p:cNvPicPr>
          <p:nvPr/>
        </p:nvPicPr>
        <p:blipFill>
          <a:blip r:embed="rId3"/>
          <a:stretch>
            <a:fillRect/>
          </a:stretch>
        </p:blipFill>
        <p:spPr>
          <a:xfrm>
            <a:off x="3077220" y="1625599"/>
            <a:ext cx="2989559" cy="334856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1: Projection matrix</a:t>
            </a:r>
            <a:endParaRPr/>
          </a:p>
        </p:txBody>
      </p:sp>
      <p:sp>
        <p:nvSpPr>
          <p:cNvPr id="65" name="Google Shape;65;p1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[insert visualization of projected 3D points and actual 2D points for the CCB image we provided here]</a:t>
            </a:r>
            <a:endParaRPr/>
          </a:p>
        </p:txBody>
      </p:sp>
      <p:sp>
        <p:nvSpPr>
          <p:cNvPr id="66" name="Google Shape;66;p1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[insert visualization of camera center for the CCB image here]</a:t>
            </a:r>
            <a:endParaRPr/>
          </a:p>
        </p:txBody>
      </p:sp>
      <p:pic>
        <p:nvPicPr>
          <p:cNvPr id="3" name="图片 2" descr="图表, 散点图&#10;&#10;描述已自动生成">
            <a:extLst>
              <a:ext uri="{FF2B5EF4-FFF2-40B4-BE49-F238E27FC236}">
                <a16:creationId xmlns:a16="http://schemas.microsoft.com/office/drawing/2014/main" id="{92A0875D-6BFA-6F43-83F9-CE9C4EA1C9AA}"/>
              </a:ext>
            </a:extLst>
          </p:cNvPr>
          <p:cNvPicPr>
            <a:picLocks noChangeAspect="1"/>
          </p:cNvPicPr>
          <p:nvPr/>
        </p:nvPicPr>
        <p:blipFill>
          <a:blip r:embed="rId3"/>
          <a:stretch>
            <a:fillRect/>
          </a:stretch>
        </p:blipFill>
        <p:spPr>
          <a:xfrm>
            <a:off x="4985468" y="1968587"/>
            <a:ext cx="3140766" cy="3028596"/>
          </a:xfrm>
          <a:prstGeom prst="rect">
            <a:avLst/>
          </a:prstGeom>
        </p:spPr>
      </p:pic>
      <p:pic>
        <p:nvPicPr>
          <p:cNvPr id="5" name="图片 4" descr="图表, 散点图&#10;&#10;描述已自动生成">
            <a:extLst>
              <a:ext uri="{FF2B5EF4-FFF2-40B4-BE49-F238E27FC236}">
                <a16:creationId xmlns:a16="http://schemas.microsoft.com/office/drawing/2014/main" id="{46AE76D7-9DD4-9741-A62C-16CE0A4B662F}"/>
              </a:ext>
            </a:extLst>
          </p:cNvPr>
          <p:cNvPicPr>
            <a:picLocks noChangeAspect="1"/>
          </p:cNvPicPr>
          <p:nvPr/>
        </p:nvPicPr>
        <p:blipFill>
          <a:blip r:embed="rId4"/>
          <a:stretch>
            <a:fillRect/>
          </a:stretch>
        </p:blipFill>
        <p:spPr>
          <a:xfrm>
            <a:off x="487482" y="1968587"/>
            <a:ext cx="3257663" cy="310349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1: Projection matrix</a:t>
            </a:r>
            <a:endParaRPr/>
          </a:p>
        </p:txBody>
      </p:sp>
      <p:sp>
        <p:nvSpPr>
          <p:cNvPr id="72" name="Google Shape;72;p1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[insert visualization of projected 3D points and actual 2D points for the Argoverse image we provided here]</a:t>
            </a:r>
            <a:endParaRPr/>
          </a:p>
        </p:txBody>
      </p:sp>
      <p:sp>
        <p:nvSpPr>
          <p:cNvPr id="73" name="Google Shape;73;p1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[insert visualization of camera center for the Argoverse image here]</a:t>
            </a:r>
            <a:endParaRPr/>
          </a:p>
        </p:txBody>
      </p:sp>
      <p:pic>
        <p:nvPicPr>
          <p:cNvPr id="3" name="图片 2" descr="图表, 散点图&#10;&#10;描述已自动生成">
            <a:extLst>
              <a:ext uri="{FF2B5EF4-FFF2-40B4-BE49-F238E27FC236}">
                <a16:creationId xmlns:a16="http://schemas.microsoft.com/office/drawing/2014/main" id="{1455D20C-DCE8-2D45-A12D-A20E1526E804}"/>
              </a:ext>
            </a:extLst>
          </p:cNvPr>
          <p:cNvPicPr>
            <a:picLocks noChangeAspect="1"/>
          </p:cNvPicPr>
          <p:nvPr/>
        </p:nvPicPr>
        <p:blipFill>
          <a:blip r:embed="rId3"/>
          <a:stretch>
            <a:fillRect/>
          </a:stretch>
        </p:blipFill>
        <p:spPr>
          <a:xfrm>
            <a:off x="578479" y="2075291"/>
            <a:ext cx="2925319" cy="2837622"/>
          </a:xfrm>
          <a:prstGeom prst="rect">
            <a:avLst/>
          </a:prstGeom>
        </p:spPr>
      </p:pic>
      <p:pic>
        <p:nvPicPr>
          <p:cNvPr id="5" name="图片 4" descr="图表, 散点图&#10;&#10;描述已自动生成">
            <a:extLst>
              <a:ext uri="{FF2B5EF4-FFF2-40B4-BE49-F238E27FC236}">
                <a16:creationId xmlns:a16="http://schemas.microsoft.com/office/drawing/2014/main" id="{EFBE4B31-B7F5-674F-AD38-AA539CCAF31B}"/>
              </a:ext>
            </a:extLst>
          </p:cNvPr>
          <p:cNvPicPr>
            <a:picLocks noChangeAspect="1"/>
          </p:cNvPicPr>
          <p:nvPr/>
        </p:nvPicPr>
        <p:blipFill>
          <a:blip r:embed="rId4"/>
          <a:stretch>
            <a:fillRect/>
          </a:stretch>
        </p:blipFill>
        <p:spPr>
          <a:xfrm>
            <a:off x="4578379" y="1924216"/>
            <a:ext cx="3551009" cy="313977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1: Projection matrix</a:t>
            </a:r>
            <a:endParaRPr/>
          </a:p>
        </p:txBody>
      </p:sp>
      <p:sp>
        <p:nvSpPr>
          <p:cNvPr id="79" name="Google Shape;79;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[What two quantities does the camera matrix relate?]</a:t>
            </a:r>
            <a:endParaRPr dirty="0"/>
          </a:p>
          <a:p>
            <a:pPr marL="0" lvl="0" indent="0" algn="l" rtl="0">
              <a:spcBef>
                <a:spcPts val="1200"/>
              </a:spcBef>
              <a:spcAft>
                <a:spcPts val="0"/>
              </a:spcAft>
              <a:buNone/>
            </a:pPr>
            <a:r>
              <a:rPr lang="en-US" dirty="0"/>
              <a:t>It relates 3D points to 2D image points.</a:t>
            </a:r>
            <a:endParaRPr dirty="0"/>
          </a:p>
          <a:p>
            <a:pPr marL="0" lvl="0" indent="0" algn="l" rtl="0">
              <a:spcBef>
                <a:spcPts val="1200"/>
              </a:spcBef>
              <a:spcAft>
                <a:spcPts val="0"/>
              </a:spcAft>
              <a:buNone/>
            </a:pPr>
            <a:endParaRPr dirty="0"/>
          </a:p>
          <a:p>
            <a:pPr marL="0" lvl="0" indent="0" algn="l" rtl="0">
              <a:spcBef>
                <a:spcPts val="1200"/>
              </a:spcBef>
              <a:spcAft>
                <a:spcPts val="1200"/>
              </a:spcAft>
              <a:buNone/>
            </a:pPr>
            <a:r>
              <a:rPr lang="en" dirty="0"/>
              <a:t>[What quantities can the camera matrix be decomposed into?]</a:t>
            </a:r>
          </a:p>
          <a:p>
            <a:pPr marL="0" lvl="0" indent="0" algn="l" rtl="0">
              <a:spcBef>
                <a:spcPts val="1200"/>
              </a:spcBef>
              <a:spcAft>
                <a:spcPts val="1200"/>
              </a:spcAft>
              <a:buNone/>
            </a:pPr>
            <a:r>
              <a:rPr lang="en" dirty="0"/>
              <a:t>Intrinsic and extrinsic parameters</a:t>
            </a:r>
          </a:p>
        </p:txBody>
      </p:sp>
      <p:sp>
        <p:nvSpPr>
          <p:cNvPr id="80" name="Google Shape;80;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dirty="0"/>
              <a:t>[List any 3 factors that affect the camera projection matrix.]</a:t>
            </a:r>
          </a:p>
          <a:p>
            <a:pPr marL="342900" lvl="0" indent="-342900" algn="l" rtl="0">
              <a:spcBef>
                <a:spcPts val="0"/>
              </a:spcBef>
              <a:spcAft>
                <a:spcPts val="1200"/>
              </a:spcAft>
              <a:buAutoNum type="arabicPeriod"/>
            </a:pPr>
            <a:r>
              <a:rPr lang="en" dirty="0"/>
              <a:t>Focal length</a:t>
            </a:r>
          </a:p>
          <a:p>
            <a:pPr marL="342900" lvl="0" indent="-342900" algn="l" rtl="0">
              <a:spcBef>
                <a:spcPts val="0"/>
              </a:spcBef>
              <a:spcAft>
                <a:spcPts val="1200"/>
              </a:spcAft>
              <a:buAutoNum type="arabicPeriod"/>
            </a:pPr>
            <a:r>
              <a:rPr lang="en" dirty="0"/>
              <a:t>Optical center</a:t>
            </a:r>
          </a:p>
          <a:p>
            <a:pPr marL="342900" lvl="0" indent="-342900" algn="l" rtl="0">
              <a:spcBef>
                <a:spcPts val="0"/>
              </a:spcBef>
              <a:spcAft>
                <a:spcPts val="1200"/>
              </a:spcAft>
              <a:buAutoNum type="arabicPeriod"/>
            </a:pPr>
            <a:r>
              <a:rPr lang="en" dirty="0"/>
              <a:t>Rotation and translation of the camera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2: Fundamental matrix</a:t>
            </a:r>
            <a:endParaRPr/>
          </a:p>
        </p:txBody>
      </p:sp>
      <p:sp>
        <p:nvSpPr>
          <p:cNvPr id="86" name="Google Shape;86;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[insert visualization of epipolar lines on the CCB image pair]</a:t>
            </a:r>
            <a:endParaRPr/>
          </a:p>
        </p:txBody>
      </p:sp>
      <p:pic>
        <p:nvPicPr>
          <p:cNvPr id="3" name="图片 2" descr="电脑萤幕画面&#10;&#10;中度可信度描述已自动生成">
            <a:extLst>
              <a:ext uri="{FF2B5EF4-FFF2-40B4-BE49-F238E27FC236}">
                <a16:creationId xmlns:a16="http://schemas.microsoft.com/office/drawing/2014/main" id="{1A020A78-DA71-C941-88E2-A79D41649984}"/>
              </a:ext>
            </a:extLst>
          </p:cNvPr>
          <p:cNvPicPr>
            <a:picLocks noChangeAspect="1"/>
          </p:cNvPicPr>
          <p:nvPr/>
        </p:nvPicPr>
        <p:blipFill>
          <a:blip r:embed="rId3"/>
          <a:stretch>
            <a:fillRect/>
          </a:stretch>
        </p:blipFill>
        <p:spPr>
          <a:xfrm>
            <a:off x="419820" y="1848421"/>
            <a:ext cx="8412480" cy="272045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2: Fundamental matrix</a:t>
            </a:r>
            <a:endParaRPr/>
          </a:p>
        </p:txBody>
      </p:sp>
      <p:sp>
        <p:nvSpPr>
          <p:cNvPr id="92" name="Google Shape;92;p19"/>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dirty="0"/>
              <a:t>[Why is it that points in one image are projected by the fundamental matrix onto </a:t>
            </a:r>
            <a:r>
              <a:rPr lang="en" dirty="0" err="1"/>
              <a:t>epipolar</a:t>
            </a:r>
            <a:r>
              <a:rPr lang="en" dirty="0"/>
              <a:t> lines in the other image?]</a:t>
            </a:r>
          </a:p>
          <a:p>
            <a:pPr marL="0" lvl="0" indent="0" algn="l" rtl="0">
              <a:spcBef>
                <a:spcPts val="0"/>
              </a:spcBef>
              <a:spcAft>
                <a:spcPts val="1200"/>
              </a:spcAft>
              <a:buNone/>
            </a:pPr>
            <a:r>
              <a:rPr lang="en-US" dirty="0"/>
              <a:t>A point in one image represents a line in 3D space since we don’t know the actual depth of the point. So in the other image, this point is projected onto the </a:t>
            </a:r>
            <a:r>
              <a:rPr lang="en-US" dirty="0" err="1"/>
              <a:t>epipolar</a:t>
            </a:r>
            <a:r>
              <a:rPr lang="en-US" dirty="0"/>
              <a:t> line.</a:t>
            </a:r>
            <a:endParaRPr dirty="0"/>
          </a:p>
        </p:txBody>
      </p:sp>
      <p:sp>
        <p:nvSpPr>
          <p:cNvPr id="93" name="Google Shape;93;p19"/>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dirty="0"/>
              <a:t>[What happens to the </a:t>
            </a:r>
            <a:r>
              <a:rPr lang="en" dirty="0" err="1"/>
              <a:t>epipoles</a:t>
            </a:r>
            <a:r>
              <a:rPr lang="en" dirty="0"/>
              <a:t> and </a:t>
            </a:r>
            <a:r>
              <a:rPr lang="en" dirty="0" err="1"/>
              <a:t>epipolar</a:t>
            </a:r>
            <a:r>
              <a:rPr lang="en" dirty="0"/>
              <a:t> lines when you take two images where the camera centers are within the images? Why?]</a:t>
            </a:r>
          </a:p>
          <a:p>
            <a:pPr marL="0" lvl="0" indent="0" algn="l" rtl="0">
              <a:spcBef>
                <a:spcPts val="0"/>
              </a:spcBef>
              <a:spcAft>
                <a:spcPts val="1200"/>
              </a:spcAft>
              <a:buClr>
                <a:schemeClr val="dk1"/>
              </a:buClr>
              <a:buSzPts val="1100"/>
              <a:buFont typeface="Arial"/>
              <a:buNone/>
            </a:pPr>
            <a:r>
              <a:rPr lang="en" dirty="0"/>
              <a:t>All the </a:t>
            </a:r>
            <a:r>
              <a:rPr lang="en" dirty="0" err="1"/>
              <a:t>epipolar</a:t>
            </a:r>
            <a:r>
              <a:rPr lang="en" dirty="0"/>
              <a:t> lines would converge on the </a:t>
            </a:r>
            <a:r>
              <a:rPr lang="en" dirty="0" err="1"/>
              <a:t>epipole</a:t>
            </a:r>
            <a:r>
              <a:rPr lang="en" dirty="0"/>
              <a:t>, and the </a:t>
            </a:r>
            <a:r>
              <a:rPr lang="en" dirty="0" err="1"/>
              <a:t>epipole</a:t>
            </a:r>
            <a:r>
              <a:rPr lang="en" dirty="0"/>
              <a:t> in the image is the optical center of the other camera. Because every </a:t>
            </a:r>
            <a:r>
              <a:rPr lang="en" dirty="0" err="1"/>
              <a:t>epipolar</a:t>
            </a:r>
            <a:r>
              <a:rPr lang="en" dirty="0"/>
              <a:t> line would cross the projection of the object and the </a:t>
            </a:r>
            <a:r>
              <a:rPr lang="en" dirty="0" err="1"/>
              <a:t>epipole</a:t>
            </a:r>
            <a:r>
              <a:rPr lang="en" dirty="0"/>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2: Fundamental matrix</a:t>
            </a:r>
            <a:endParaRPr/>
          </a:p>
        </p:txBody>
      </p:sp>
      <p:sp>
        <p:nvSpPr>
          <p:cNvPr id="99" name="Google Shape;99;p2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n" dirty="0"/>
              <a:t>[What does it mean when your </a:t>
            </a:r>
            <a:r>
              <a:rPr lang="en" dirty="0" err="1"/>
              <a:t>epipolar</a:t>
            </a:r>
            <a:r>
              <a:rPr lang="en" dirty="0"/>
              <a:t> lines are all horizontal across the two images?]</a:t>
            </a:r>
            <a:endParaRPr dirty="0"/>
          </a:p>
          <a:p>
            <a:pPr marL="0" lvl="0" indent="0" algn="l" rtl="0">
              <a:spcBef>
                <a:spcPts val="1200"/>
              </a:spcBef>
              <a:spcAft>
                <a:spcPts val="0"/>
              </a:spcAft>
              <a:buClr>
                <a:schemeClr val="dk1"/>
              </a:buClr>
              <a:buSzPts val="1100"/>
              <a:buFont typeface="Arial"/>
              <a:buNone/>
            </a:pPr>
            <a:r>
              <a:rPr lang="en-US" dirty="0"/>
              <a:t>Image plane of the two cameras are parallel.</a:t>
            </a:r>
            <a:endParaRPr dirty="0"/>
          </a:p>
          <a:p>
            <a:pPr marL="0" lvl="0" indent="0" algn="l" rtl="0">
              <a:spcBef>
                <a:spcPts val="1200"/>
              </a:spcBef>
              <a:spcAft>
                <a:spcPts val="0"/>
              </a:spcAft>
              <a:buClr>
                <a:schemeClr val="dk1"/>
              </a:buClr>
              <a:buSzPts val="1100"/>
              <a:buFont typeface="Arial"/>
              <a:buNone/>
            </a:pPr>
            <a:endParaRPr dirty="0"/>
          </a:p>
          <a:p>
            <a:pPr marL="0" lvl="0" indent="0" algn="l" rtl="0">
              <a:spcBef>
                <a:spcPts val="1200"/>
              </a:spcBef>
              <a:spcAft>
                <a:spcPts val="0"/>
              </a:spcAft>
              <a:buClr>
                <a:schemeClr val="dk1"/>
              </a:buClr>
              <a:buSzPts val="1100"/>
              <a:buFont typeface="Arial"/>
              <a:buNone/>
            </a:pPr>
            <a:endParaRPr dirty="0"/>
          </a:p>
          <a:p>
            <a:pPr marL="0" lvl="0" indent="0" algn="l" rtl="0">
              <a:spcBef>
                <a:spcPts val="1200"/>
              </a:spcBef>
              <a:spcAft>
                <a:spcPts val="0"/>
              </a:spcAft>
              <a:buClr>
                <a:schemeClr val="dk1"/>
              </a:buClr>
              <a:buSzPts val="1100"/>
              <a:buFont typeface="Arial"/>
              <a:buNone/>
            </a:pPr>
            <a:r>
              <a:rPr lang="en" dirty="0"/>
              <a:t>[Why is the fundamental matrix defined up to a scale?</a:t>
            </a:r>
            <a:endParaRPr dirty="0"/>
          </a:p>
          <a:p>
            <a:pPr marL="0" lvl="0" indent="0" algn="l" rtl="0">
              <a:spcBef>
                <a:spcPts val="1200"/>
              </a:spcBef>
              <a:spcAft>
                <a:spcPts val="1200"/>
              </a:spcAft>
              <a:buNone/>
            </a:pPr>
            <a:r>
              <a:rPr lang="en-US" dirty="0"/>
              <a:t>Because the translation between two cameras is only up to a scale.</a:t>
            </a:r>
            <a:endParaRPr dirty="0"/>
          </a:p>
        </p:txBody>
      </p:sp>
      <p:sp>
        <p:nvSpPr>
          <p:cNvPr id="100" name="Google Shape;100;p20"/>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dirty="0"/>
              <a:t>[Why is the fundamental matrix rank 2?]</a:t>
            </a:r>
          </a:p>
          <a:p>
            <a:pPr marL="0" lvl="0" indent="0">
              <a:spcAft>
                <a:spcPts val="1200"/>
              </a:spcAft>
              <a:buNone/>
            </a:pPr>
            <a:r>
              <a:rPr lang="en-US" dirty="0"/>
              <a:t>Because fundamental matrix is constructed from the essential matrix E, and E=[T</a:t>
            </a:r>
            <a:r>
              <a:rPr lang="en-US" altLang="zh-CN" dirty="0"/>
              <a:t>×]R, [T×] has rank 2.</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3: RANSAC</a:t>
            </a:r>
            <a:endParaRPr/>
          </a:p>
        </p:txBody>
      </p:sp>
      <p:sp>
        <p:nvSpPr>
          <p:cNvPr id="106" name="Google Shape;106;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[insert visualization of correspondences on Notre Dame after RANSAC]</a:t>
            </a:r>
            <a:endParaRPr/>
          </a:p>
        </p:txBody>
      </p:sp>
      <p:pic>
        <p:nvPicPr>
          <p:cNvPr id="5" name="图片 4" descr="图片包含 猫, 华美, 巴士, 大&#10;&#10;描述已自动生成">
            <a:extLst>
              <a:ext uri="{FF2B5EF4-FFF2-40B4-BE49-F238E27FC236}">
                <a16:creationId xmlns:a16="http://schemas.microsoft.com/office/drawing/2014/main" id="{165DD8FC-F51A-DD42-BC98-CAF547623E28}"/>
              </a:ext>
            </a:extLst>
          </p:cNvPr>
          <p:cNvPicPr>
            <a:picLocks noChangeAspect="1"/>
          </p:cNvPicPr>
          <p:nvPr/>
        </p:nvPicPr>
        <p:blipFill>
          <a:blip r:embed="rId3"/>
          <a:stretch>
            <a:fillRect/>
          </a:stretch>
        </p:blipFill>
        <p:spPr>
          <a:xfrm>
            <a:off x="1949450" y="1574469"/>
            <a:ext cx="5245100" cy="34417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Part 3: RANSAC</a:t>
            </a:r>
            <a:endParaRPr/>
          </a:p>
        </p:txBody>
      </p:sp>
      <p:sp>
        <p:nvSpPr>
          <p:cNvPr id="112" name="Google Shape;112;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[insert visualization of epipolar lines on the Notre Dame image pair] </a:t>
            </a:r>
            <a:endParaRPr/>
          </a:p>
        </p:txBody>
      </p:sp>
      <p:pic>
        <p:nvPicPr>
          <p:cNvPr id="3" name="图片 2" descr="图形用户界面&#10;&#10;描述已自动生成">
            <a:extLst>
              <a:ext uri="{FF2B5EF4-FFF2-40B4-BE49-F238E27FC236}">
                <a16:creationId xmlns:a16="http://schemas.microsoft.com/office/drawing/2014/main" id="{1683A4AA-C4AC-0A4E-B011-4171076834BE}"/>
              </a:ext>
            </a:extLst>
          </p:cNvPr>
          <p:cNvPicPr>
            <a:picLocks noChangeAspect="1"/>
          </p:cNvPicPr>
          <p:nvPr/>
        </p:nvPicPr>
        <p:blipFill>
          <a:blip r:embed="rId3"/>
          <a:stretch>
            <a:fillRect/>
          </a:stretch>
        </p:blipFill>
        <p:spPr>
          <a:xfrm>
            <a:off x="2067712" y="1679392"/>
            <a:ext cx="5008575" cy="3267288"/>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1027</TotalTime>
  <Words>850</Words>
  <Application>Microsoft Macintosh PowerPoint</Application>
  <PresentationFormat>全屏显示(16:9)</PresentationFormat>
  <Paragraphs>68</Paragraphs>
  <Slides>14</Slides>
  <Notes>14</Notes>
  <HiddenSlides>0</HiddenSlides>
  <MMClips>0</MMClips>
  <ScaleCrop>false</ScaleCrop>
  <HeadingPairs>
    <vt:vector size="6" baseType="variant">
      <vt:variant>
        <vt:lpstr>已用的字体</vt:lpstr>
      </vt:variant>
      <vt:variant>
        <vt:i4>1</vt:i4>
      </vt:variant>
      <vt:variant>
        <vt:lpstr>主题</vt:lpstr>
      </vt:variant>
      <vt:variant>
        <vt:i4>1</vt:i4>
      </vt:variant>
      <vt:variant>
        <vt:lpstr>幻灯片标题</vt:lpstr>
      </vt:variant>
      <vt:variant>
        <vt:i4>14</vt:i4>
      </vt:variant>
    </vt:vector>
  </HeadingPairs>
  <TitlesOfParts>
    <vt:vector size="16" baseType="lpstr">
      <vt:lpstr>Arial</vt:lpstr>
      <vt:lpstr>Simple Light</vt:lpstr>
      <vt:lpstr>PowerPoint 演示文稿</vt:lpstr>
      <vt:lpstr>Part 1: Projection matrix</vt:lpstr>
      <vt:lpstr>Part 1: Projection matrix</vt:lpstr>
      <vt:lpstr>Part 1: Projection matrix</vt:lpstr>
      <vt:lpstr>Part 2: Fundamental matrix</vt:lpstr>
      <vt:lpstr>Part 2: Fundamental matrix</vt:lpstr>
      <vt:lpstr>Part 2: Fundamental matrix</vt:lpstr>
      <vt:lpstr>Part 3: RANSAC</vt:lpstr>
      <vt:lpstr>Part 3: RANSAC</vt:lpstr>
      <vt:lpstr>Part 3: RANSAC</vt:lpstr>
      <vt:lpstr>Part 4: Performance comparison</vt:lpstr>
      <vt:lpstr>Part 4: Performance comparison</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Xu, Chengde</cp:lastModifiedBy>
  <cp:revision>20</cp:revision>
  <dcterms:modified xsi:type="dcterms:W3CDTF">2021-03-06T06:15:58Z</dcterms:modified>
</cp:coreProperties>
</file>